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295" r:id="rId5"/>
    <p:sldId id="337" r:id="rId6"/>
    <p:sldId id="338" r:id="rId7"/>
    <p:sldId id="341" r:id="rId8"/>
    <p:sldId id="342" r:id="rId9"/>
    <p:sldId id="343" r:id="rId10"/>
    <p:sldId id="344" r:id="rId11"/>
    <p:sldId id="345" r:id="rId12"/>
    <p:sldId id="339" r:id="rId13"/>
    <p:sldId id="30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630" y="7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6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6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YPGRWwtdWc" TargetMode="External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.svg"/><Relationship Id="rId3" Type="http://schemas.openxmlformats.org/officeDocument/2006/relationships/image" Target="../media/image35.svg"/><Relationship Id="rId7" Type="http://schemas.openxmlformats.org/officeDocument/2006/relationships/image" Target="../media/image79.svg"/><Relationship Id="rId12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5.png"/><Relationship Id="rId5" Type="http://schemas.openxmlformats.org/officeDocument/2006/relationships/image" Target="../media/image77.svg"/><Relationship Id="rId10" Type="http://schemas.openxmlformats.org/officeDocument/2006/relationships/image" Target="../media/image81.sv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2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2.svg"/><Relationship Id="rId3" Type="http://schemas.openxmlformats.org/officeDocument/2006/relationships/image" Target="../media/image35.svg"/><Relationship Id="rId21" Type="http://schemas.openxmlformats.org/officeDocument/2006/relationships/image" Target="../media/image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1.png"/><Relationship Id="rId2" Type="http://schemas.openxmlformats.org/officeDocument/2006/relationships/image" Target="../media/image34.png"/><Relationship Id="rId16" Type="http://schemas.openxmlformats.org/officeDocument/2006/relationships/image" Target="../media/image48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7.svg"/><Relationship Id="rId10" Type="http://schemas.openxmlformats.org/officeDocument/2006/relationships/image" Target="../media/image42.sv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5.svg"/><Relationship Id="rId3" Type="http://schemas.openxmlformats.org/officeDocument/2006/relationships/image" Target="../media/image35.svg"/><Relationship Id="rId7" Type="http://schemas.openxmlformats.org/officeDocument/2006/relationships/image" Target="../media/image53.svg"/><Relationship Id="rId12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7.svg"/><Relationship Id="rId5" Type="http://schemas.openxmlformats.org/officeDocument/2006/relationships/image" Target="../media/image52.svg"/><Relationship Id="rId15" Type="http://schemas.openxmlformats.org/officeDocument/2006/relationships/image" Target="../media/image57.svg"/><Relationship Id="rId10" Type="http://schemas.openxmlformats.org/officeDocument/2006/relationships/image" Target="../media/image6.png"/><Relationship Id="rId4" Type="http://schemas.openxmlformats.org/officeDocument/2006/relationships/image" Target="../media/image51.png"/><Relationship Id="rId9" Type="http://schemas.openxmlformats.org/officeDocument/2006/relationships/image" Target="../media/image5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1778" y="315239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054787"/>
            <a:chOff x="6747213" y="1370504"/>
            <a:chExt cx="4736481" cy="10547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㈜ 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화인스텍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FainStec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61555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딥러닝 기반 약물 패키징 검사</a:t>
              </a:r>
              <a:endParaRPr lang="en-US" altLang="ko-KR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509586" y="3744238"/>
            <a:ext cx="4510878" cy="1905759"/>
            <a:chOff x="6845731" y="3711135"/>
            <a:chExt cx="4806996" cy="25790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987801" y="3711135"/>
              <a:ext cx="4664926" cy="65315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이관영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1" y="5121188"/>
              <a:ext cx="4806996" cy="116902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 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김극기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차장님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‘24. 4. 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1200902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Deep-Learning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 증강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전처리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모델학습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287A366-7852-73ED-2480-23A3BE0BA5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061" b="34518"/>
          <a:stretch/>
        </p:blipFill>
        <p:spPr>
          <a:xfrm>
            <a:off x="541891" y="2018365"/>
            <a:ext cx="3952122" cy="3752082"/>
          </a:xfrm>
          <a:prstGeom prst="rect">
            <a:avLst/>
          </a:prstGeom>
        </p:spPr>
      </p:pic>
      <p:pic>
        <p:nvPicPr>
          <p:cNvPr id="18" name="그림 17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23918936-A472-6804-9003-A003A79E4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98" y="2017516"/>
            <a:ext cx="6911911" cy="3752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2AF59F-761E-6EC2-F6BC-E9247218BAA4}"/>
                  </a:ext>
                </a:extLst>
              </p:cNvPr>
              <p:cNvSpPr/>
              <p:nvPr/>
            </p:nvSpPr>
            <p:spPr>
              <a:xfrm>
                <a:off x="830859" y="5856282"/>
                <a:ext cx="2988332" cy="94533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Rotation 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180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Size Scale : 90% ~ 110%</a:t>
                </a:r>
              </a:p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Vertical &amp; Horizontal Flip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2AF59F-761E-6EC2-F6BC-E9247218B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59" y="5856282"/>
                <a:ext cx="2988332" cy="945336"/>
              </a:xfrm>
              <a:prstGeom prst="rect">
                <a:avLst/>
              </a:prstGeom>
              <a:blipFill>
                <a:blip r:embed="rId10"/>
                <a:stretch>
                  <a:fillRect l="-1629" t="-1935" r="-815" b="-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5EC9ED-08BB-6AA4-BBF1-6B55241FDAF5}"/>
              </a:ext>
            </a:extLst>
          </p:cNvPr>
          <p:cNvSpPr/>
          <p:nvPr/>
        </p:nvSpPr>
        <p:spPr>
          <a:xfrm>
            <a:off x="4830434" y="5920718"/>
            <a:ext cx="2453698" cy="94533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Train Set : 70%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Validation Set : 10%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Test Set : 20%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99DEB4-7B59-E14C-A521-67D102D0B987}"/>
              </a:ext>
            </a:extLst>
          </p:cNvPr>
          <p:cNvSpPr/>
          <p:nvPr/>
        </p:nvSpPr>
        <p:spPr>
          <a:xfrm>
            <a:off x="7526492" y="5900854"/>
            <a:ext cx="2453698" cy="94533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Batch Size : 50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Epoch number : 150</a:t>
            </a:r>
          </a:p>
        </p:txBody>
      </p:sp>
    </p:spTree>
    <p:extLst>
      <p:ext uri="{BB962C8B-B14F-4D97-AF65-F5344CB8AC3E}">
        <p14:creationId xmlns:p14="http://schemas.microsoft.com/office/powerpoint/2010/main" val="91389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1200902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Deep-Learning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 셋 검증 결과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7DBBEC-598A-D2DD-D03C-4B00BE20B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108" y="3059735"/>
            <a:ext cx="3633924" cy="19320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F52BD-3445-9078-B402-8C5293507898}"/>
              </a:ext>
            </a:extLst>
          </p:cNvPr>
          <p:cNvSpPr/>
          <p:nvPr/>
        </p:nvSpPr>
        <p:spPr>
          <a:xfrm>
            <a:off x="8916605" y="5157192"/>
            <a:ext cx="2063893" cy="848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# </a:t>
            </a:r>
            <a:r>
              <a:rPr lang="ko-KR" altLang="en-US" b="1" dirty="0">
                <a:solidFill>
                  <a:schemeClr val="tx1"/>
                </a:solidFill>
              </a:rPr>
              <a:t>학습 결과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Accuracy: 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3440E8-18DF-6EE9-5573-2EA00D737BEC}"/>
              </a:ext>
            </a:extLst>
          </p:cNvPr>
          <p:cNvSpPr/>
          <p:nvPr/>
        </p:nvSpPr>
        <p:spPr>
          <a:xfrm>
            <a:off x="8916605" y="2341997"/>
            <a:ext cx="2481137" cy="55234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Confusion Matrix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3558C9-25DE-C696-CE2A-D3D8902027A0}"/>
              </a:ext>
            </a:extLst>
          </p:cNvPr>
          <p:cNvGrpSpPr/>
          <p:nvPr/>
        </p:nvGrpSpPr>
        <p:grpSpPr>
          <a:xfrm>
            <a:off x="120718" y="1985222"/>
            <a:ext cx="8192480" cy="4872778"/>
            <a:chOff x="243780" y="1984991"/>
            <a:chExt cx="7935138" cy="4872778"/>
          </a:xfrm>
        </p:grpSpPr>
        <p:pic>
          <p:nvPicPr>
            <p:cNvPr id="7" name="그림 6" descr="스크린샷, 소프트웨어, 멀티미디어 소프트웨어, 텍스트이(가) 표시된 사진">
              <a:extLst>
                <a:ext uri="{FF2B5EF4-FFF2-40B4-BE49-F238E27FC236}">
                  <a16:creationId xmlns:a16="http://schemas.microsoft.com/office/drawing/2014/main" id="{AF435F0E-406C-38AA-AE9C-4B2B2040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80" y="1984991"/>
              <a:ext cx="7935138" cy="487277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A18D3C5-AF40-19C7-5262-1BD6D122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9664" y="3281005"/>
              <a:ext cx="4026435" cy="3446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57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" y="5225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시연 영상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8395D2-304F-3BB3-8862-1B20E217C30C}"/>
              </a:ext>
            </a:extLst>
          </p:cNvPr>
          <p:cNvSpPr/>
          <p:nvPr/>
        </p:nvSpPr>
        <p:spPr>
          <a:xfrm>
            <a:off x="804828" y="2094116"/>
            <a:ext cx="2157407" cy="363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QR </a:t>
            </a:r>
            <a:r>
              <a:rPr lang="ko-KR" altLang="en-US" b="1" dirty="0">
                <a:solidFill>
                  <a:schemeClr val="tx1"/>
                </a:solidFill>
              </a:rPr>
              <a:t>코드 인식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6845EB-CFAF-3A66-7FB4-1B83E123F7FE}"/>
              </a:ext>
            </a:extLst>
          </p:cNvPr>
          <p:cNvSpPr/>
          <p:nvPr/>
        </p:nvSpPr>
        <p:spPr>
          <a:xfrm>
            <a:off x="793069" y="2723765"/>
            <a:ext cx="2167470" cy="363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환자정보 파악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B3B02-2FE5-E456-5CEA-BB7BBCE09696}"/>
              </a:ext>
            </a:extLst>
          </p:cNvPr>
          <p:cNvSpPr/>
          <p:nvPr/>
        </p:nvSpPr>
        <p:spPr>
          <a:xfrm>
            <a:off x="806244" y="3312700"/>
            <a:ext cx="2157406" cy="6402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환자정보 식별번호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ROI </a:t>
            </a:r>
            <a:r>
              <a:rPr lang="ko-KR" altLang="en-US" b="1" dirty="0">
                <a:solidFill>
                  <a:schemeClr val="tx1"/>
                </a:solidFill>
              </a:rPr>
              <a:t>영역 </a:t>
            </a:r>
            <a:r>
              <a:rPr lang="en-US" altLang="ko-KR" b="1" dirty="0">
                <a:solidFill>
                  <a:schemeClr val="tx1"/>
                </a:solidFill>
              </a:rPr>
              <a:t>Match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3398C-0FC1-9438-5589-68F6F40CC612}"/>
              </a:ext>
            </a:extLst>
          </p:cNvPr>
          <p:cNvSpPr/>
          <p:nvPr/>
        </p:nvSpPr>
        <p:spPr>
          <a:xfrm>
            <a:off x="801213" y="4222025"/>
            <a:ext cx="2157406" cy="6402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처방전 </a:t>
            </a:r>
            <a:r>
              <a:rPr lang="ko-KR" altLang="en-US" b="1" dirty="0" err="1">
                <a:solidFill>
                  <a:schemeClr val="tx1"/>
                </a:solidFill>
              </a:rPr>
              <a:t>복용약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패키징 검사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EA988B-553F-CDED-14A4-760925C424C4}"/>
              </a:ext>
            </a:extLst>
          </p:cNvPr>
          <p:cNvSpPr/>
          <p:nvPr/>
        </p:nvSpPr>
        <p:spPr>
          <a:xfrm>
            <a:off x="793025" y="5115258"/>
            <a:ext cx="2157406" cy="6402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 Detection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Locate</a:t>
            </a:r>
            <a:r>
              <a:rPr lang="ko-KR" altLang="en-US" b="1" dirty="0">
                <a:solidFill>
                  <a:schemeClr val="tx1"/>
                </a:solidFill>
              </a:rPr>
              <a:t> 위치탐색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12F14-D967-82DA-0B74-D5E6A6F469B3}"/>
              </a:ext>
            </a:extLst>
          </p:cNvPr>
          <p:cNvSpPr/>
          <p:nvPr/>
        </p:nvSpPr>
        <p:spPr>
          <a:xfrm>
            <a:off x="801213" y="6117913"/>
            <a:ext cx="2157406" cy="37397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Detect </a:t>
            </a:r>
            <a:r>
              <a:rPr lang="ko-KR" altLang="en-US" b="1" dirty="0">
                <a:solidFill>
                  <a:schemeClr val="tx1"/>
                </a:solidFill>
              </a:rPr>
              <a:t>결과 생성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3DED138-0686-3683-6AA8-719B287721AD}"/>
              </a:ext>
            </a:extLst>
          </p:cNvPr>
          <p:cNvSpPr/>
          <p:nvPr/>
        </p:nvSpPr>
        <p:spPr>
          <a:xfrm>
            <a:off x="1781866" y="2487490"/>
            <a:ext cx="173674" cy="1643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DC4D2CF-400C-4C21-7666-47439CCC7D12}"/>
              </a:ext>
            </a:extLst>
          </p:cNvPr>
          <p:cNvSpPr/>
          <p:nvPr/>
        </p:nvSpPr>
        <p:spPr>
          <a:xfrm>
            <a:off x="1796694" y="3132437"/>
            <a:ext cx="173674" cy="1643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4707AF1-C656-673A-15A5-63A55E1A3ADF}"/>
              </a:ext>
            </a:extLst>
          </p:cNvPr>
          <p:cNvSpPr/>
          <p:nvPr/>
        </p:nvSpPr>
        <p:spPr>
          <a:xfrm>
            <a:off x="1781866" y="4015074"/>
            <a:ext cx="173674" cy="1643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B43ED0C-FE31-37A9-1E99-5D98A5D44DB1}"/>
              </a:ext>
            </a:extLst>
          </p:cNvPr>
          <p:cNvSpPr/>
          <p:nvPr/>
        </p:nvSpPr>
        <p:spPr>
          <a:xfrm>
            <a:off x="1791145" y="4889217"/>
            <a:ext cx="173674" cy="16438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DA28AB33-638D-36AC-D42D-2FBC7E587D99}"/>
              </a:ext>
            </a:extLst>
          </p:cNvPr>
          <p:cNvSpPr/>
          <p:nvPr/>
        </p:nvSpPr>
        <p:spPr>
          <a:xfrm>
            <a:off x="1796694" y="5826511"/>
            <a:ext cx="173674" cy="22597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hlinkClick r:id="rId8"/>
            <a:extLst>
              <a:ext uri="{FF2B5EF4-FFF2-40B4-BE49-F238E27FC236}">
                <a16:creationId xmlns:a16="http://schemas.microsoft.com/office/drawing/2014/main" id="{CA5C1495-18AF-69B9-C951-86ACB07D6345}"/>
              </a:ext>
            </a:extLst>
          </p:cNvPr>
          <p:cNvSpPr txBox="1"/>
          <p:nvPr/>
        </p:nvSpPr>
        <p:spPr>
          <a:xfrm>
            <a:off x="4911090" y="6448001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8"/>
              </a:rPr>
              <a:t>머신비전</a:t>
            </a:r>
            <a:r>
              <a:rPr lang="ko-KR" altLang="en-US" dirty="0">
                <a:hlinkClick r:id="rId8"/>
              </a:rPr>
              <a:t> 검사 프로젝트 </a:t>
            </a:r>
            <a:r>
              <a:rPr lang="en-US" altLang="ko-KR" dirty="0">
                <a:hlinkClick r:id="rId8"/>
              </a:rPr>
              <a:t>(</a:t>
            </a:r>
            <a:r>
              <a:rPr lang="ko-KR" altLang="en-US" dirty="0">
                <a:hlinkClick r:id="rId8"/>
              </a:rPr>
              <a:t>시연영상</a:t>
            </a:r>
            <a:r>
              <a:rPr lang="en-US" altLang="ko-KR" dirty="0">
                <a:hlinkClick r:id="rId8"/>
              </a:rPr>
              <a:t>) - YouTube</a:t>
            </a:r>
            <a:endParaRPr lang="ko-KR" altLang="en-US" dirty="0"/>
          </a:p>
        </p:txBody>
      </p:sp>
      <p:pic>
        <p:nvPicPr>
          <p:cNvPr id="21" name="그림 20">
            <a:hlinkClick r:id="rId8"/>
            <a:extLst>
              <a:ext uri="{FF2B5EF4-FFF2-40B4-BE49-F238E27FC236}">
                <a16:creationId xmlns:a16="http://schemas.microsoft.com/office/drawing/2014/main" id="{9876271D-0C4C-04E8-8073-7F963428D1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042" y="1160529"/>
            <a:ext cx="6263473" cy="53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6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계획상으로는 모델 학습부터 적용부분까지 계획일정상 차질이 발생하여 이후의 개발속도를 빠르게 조절하여 완성도가 부족함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917388"/>
            <a:chOff x="541891" y="4490910"/>
            <a:chExt cx="5363941" cy="191738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1389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딥러닝 학습모델에서 학습 반복시간 부족 등으로 인한 모델 성능이 떨어지는 단점이 있었으나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데이터 증강 등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수행으로 객체 인식률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(AUC)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100%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까지 끌어올림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66729" y="4716119"/>
              <a:ext cx="4622911" cy="1389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수행한 결과를 바탕으로 패키징 검사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Object Detection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품질관리 영역에 전반적으로 사용할 수 있고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비정상 데이터 학습을 통해 표면 이상탐지 등에 적용 가능함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9143"/>
            <a:chOff x="6396215" y="2408110"/>
            <a:chExt cx="5363941" cy="174914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12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아쉬운 점은 마지막에 패키징 검사 수행결과를 단순히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Object Detection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개수만큼만 디스플레이 보여주는 것이 아닌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실제 필요한 패키징에 수반된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Object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 모두 확인되면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OK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또는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NG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결과를 보여주었으면 하는 아쉬움이 있습니다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7622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53998"/>
            <a:chOff x="6242110" y="2376079"/>
            <a:chExt cx="4444751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3170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0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017156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3816462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4615769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16161" y="2373418"/>
            <a:ext cx="2303034" cy="3803725"/>
            <a:chOff x="426059" y="2373418"/>
            <a:chExt cx="2303034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426059" y="4539889"/>
              <a:ext cx="23030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딥러닝 기반 약물 패키징 검사</a:t>
              </a:r>
              <a:endPara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33542" y="2373418"/>
            <a:ext cx="2124745" cy="3803725"/>
            <a:chOff x="5064102" y="2373418"/>
            <a:chExt cx="212474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102" y="3808122"/>
              <a:ext cx="2122307" cy="481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Sentech 133 POE 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GigE Vision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카메라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481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 Detection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패키징 검사시스템 확장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510EFF1-5AFB-F9F2-1984-DE01EE51E02A}"/>
              </a:ext>
            </a:extLst>
          </p:cNvPr>
          <p:cNvSpPr txBox="1"/>
          <p:nvPr/>
        </p:nvSpPr>
        <p:spPr>
          <a:xfrm>
            <a:off x="2743128" y="3887103"/>
            <a:ext cx="21845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GigE Vision Camera Interface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이용한 </a:t>
            </a:r>
            <a:r>
              <a:rPr lang="en-US" altLang="ko-KR" sz="105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AreaScan</a:t>
            </a: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영상 스트리밍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B9901-DDCC-37CF-C151-6DE5B6CA7E4F}"/>
              </a:ext>
            </a:extLst>
          </p:cNvPr>
          <p:cNvSpPr txBox="1"/>
          <p:nvPr/>
        </p:nvSpPr>
        <p:spPr>
          <a:xfrm>
            <a:off x="2743128" y="4345072"/>
            <a:ext cx="218459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 </a:t>
            </a:r>
            <a:r>
              <a:rPr lang="en-US" altLang="ko-KR" sz="105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eVision</a:t>
            </a: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툴을 사용한</a:t>
            </a:r>
            <a:endParaRPr lang="en-US" altLang="ko-KR" sz="105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Rule-based learning</a:t>
            </a:r>
          </a:p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Match / OCR / QR Code 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7266A-0416-20D6-EE88-B29730E510C3}"/>
              </a:ext>
            </a:extLst>
          </p:cNvPr>
          <p:cNvSpPr txBox="1"/>
          <p:nvPr/>
        </p:nvSpPr>
        <p:spPr>
          <a:xfrm>
            <a:off x="2663247" y="5044460"/>
            <a:ext cx="230303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Deep learning Studio 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툴을 사용한</a:t>
            </a:r>
            <a:endParaRPr lang="en-US" altLang="ko-KR" sz="105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</a:t>
            </a: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및 적용모델 시연</a:t>
            </a:r>
            <a:endParaRPr lang="en-US" altLang="ko-KR" sz="105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05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Locate (bounding box)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801F34-0D36-AD0F-56E7-65F2253B74C5}"/>
              </a:ext>
            </a:extLst>
          </p:cNvPr>
          <p:cNvSpPr txBox="1"/>
          <p:nvPr/>
        </p:nvSpPr>
        <p:spPr>
          <a:xfrm>
            <a:off x="5031445" y="4317892"/>
            <a:ext cx="2122307" cy="48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C#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Firmware 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기반 </a:t>
            </a:r>
            <a:r>
              <a:rPr lang="en-US" altLang="ko-KR" sz="12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WinForm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 S/W 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개발환경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619648-063B-2FD8-F510-7A26E1419D4A}"/>
              </a:ext>
            </a:extLst>
          </p:cNvPr>
          <p:cNvSpPr txBox="1"/>
          <p:nvPr/>
        </p:nvSpPr>
        <p:spPr>
          <a:xfrm>
            <a:off x="5038744" y="4871361"/>
            <a:ext cx="2122307" cy="27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Open </a:t>
            </a:r>
            <a:r>
              <a:rPr lang="en-US" altLang="ko-KR" sz="12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eVisioon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툴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7DE39-79B1-2C51-3093-EE68A4628366}"/>
              </a:ext>
            </a:extLst>
          </p:cNvPr>
          <p:cNvSpPr txBox="1"/>
          <p:nvPr/>
        </p:nvSpPr>
        <p:spPr>
          <a:xfrm>
            <a:off x="5036477" y="5114927"/>
            <a:ext cx="2122307" cy="27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Deep Learning Studio 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툴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77442-BBF2-D95E-6BB3-49A8BA84A40D}"/>
              </a:ext>
            </a:extLst>
          </p:cNvPr>
          <p:cNvSpPr txBox="1"/>
          <p:nvPr/>
        </p:nvSpPr>
        <p:spPr>
          <a:xfrm>
            <a:off x="7326565" y="3889526"/>
            <a:ext cx="2122307" cy="68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en-US" altLang="ko-KR" sz="12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eVision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 Studio 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툴을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활용한 모델 학습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225245-8787-6D97-0595-7685702672A9}"/>
              </a:ext>
            </a:extLst>
          </p:cNvPr>
          <p:cNvSpPr txBox="1"/>
          <p:nvPr/>
        </p:nvSpPr>
        <p:spPr>
          <a:xfrm>
            <a:off x="7326564" y="4616276"/>
            <a:ext cx="2122307" cy="48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C# </a:t>
            </a:r>
            <a:r>
              <a:rPr lang="en-US" altLang="ko-KR" sz="12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WinForm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기반 카메라 영상 취득 및 스트리밍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45D659-4D8E-FBD6-0337-742BB6595BD4}"/>
              </a:ext>
            </a:extLst>
          </p:cNvPr>
          <p:cNvSpPr txBox="1"/>
          <p:nvPr/>
        </p:nvSpPr>
        <p:spPr>
          <a:xfrm>
            <a:off x="7359752" y="5135104"/>
            <a:ext cx="2122307" cy="48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</a:rPr>
              <a:t>학습모델을 적용한 객체인식 및 딥러닝 학습모델 적용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00207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스트리밍 영상 수집 및 처리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학습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Open </a:t>
                      </a:r>
                      <a:r>
                        <a:rPr kumimoji="0" lang="en-US" altLang="ko-KR" sz="1200" b="1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eVision</a:t>
                      </a:r>
                      <a:r>
                        <a:rPr kumimoji="0" lang="en-US" altLang="ko-KR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Deep Learning Studio </a:t>
                      </a:r>
                      <a:r>
                        <a:rPr kumimoji="0" lang="ko-KR" altLang="en-US" sz="1200" b="1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툴 기반 학습</a:t>
                      </a:r>
                      <a:endParaRPr kumimoji="0" lang="en-US" altLang="ko-KR" sz="1200" b="1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 적용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4/16(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 적용 검사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TEST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4/19(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C#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 영상 시연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4/4(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2032997" cy="326913"/>
            <a:chOff x="7383738" y="3841157"/>
            <a:chExt cx="2032997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2032997" cy="326913"/>
              <a:chOff x="4665552" y="3307757"/>
              <a:chExt cx="2032997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032997" cy="326913"/>
                <a:chOff x="4665552" y="3307757"/>
                <a:chExt cx="2176228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17622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4939749" y="3325240"/>
                <a:ext cx="17403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실시간 영상 스트리밍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369794"/>
            <a:ext cx="4463526" cy="326913"/>
            <a:chOff x="4574111" y="4369794"/>
            <a:chExt cx="4463526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4463526" cy="326913"/>
              <a:chOff x="4665551" y="3307757"/>
              <a:chExt cx="4463526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4384614" cy="326913"/>
                <a:chOff x="4665552" y="3307757"/>
                <a:chExt cx="4693524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46935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41104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Rule-based learning / Deep-learning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기반 모델 학습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0" y="4896844"/>
            <a:ext cx="2422159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89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모델링 적용 검사 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TEST</a:t>
                </a: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939573" cy="326913"/>
            <a:chOff x="4574111" y="5427069"/>
            <a:chExt cx="2939573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939573" cy="326913"/>
              <a:chOff x="4665551" y="3307757"/>
              <a:chExt cx="2939573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915943" cy="326913"/>
                <a:chOff x="4665551" y="3307757"/>
                <a:chExt cx="3121380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312138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4967514" y="3332713"/>
                <a:ext cx="263761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ko-KR" sz="105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Firmware C#(</a:t>
                </a:r>
                <a:r>
                  <a:rPr lang="en-US" altLang="ko-KR" sz="105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WinForm</a:t>
                </a:r>
                <a:r>
                  <a:rPr lang="en-US" altLang="ko-KR" sz="105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) </a:t>
                </a:r>
                <a:r>
                  <a:rPr lang="ko-KR" altLang="en-US" sz="105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기반 </a:t>
                </a:r>
                <a:r>
                  <a:rPr lang="en-US" altLang="ko-KR" sz="105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S/W</a:t>
                </a:r>
                <a:r>
                  <a:rPr lang="ko-KR" altLang="en-US" sz="105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맑은 고딕" panose="020B0503020000020004" pitchFamily="50" charset="-127"/>
                  </a:rPr>
                  <a:t>개발 </a:t>
                </a:r>
                <a:endPara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487335" y="5430244"/>
            <a:ext cx="1945211" cy="326914"/>
            <a:chOff x="7316627" y="5427069"/>
            <a:chExt cx="2074851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16627" y="5427069"/>
              <a:ext cx="2074851" cy="326914"/>
              <a:chOff x="4598441" y="3307757"/>
              <a:chExt cx="2074851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598441" y="3307757"/>
                <a:ext cx="2035394" cy="326914"/>
                <a:chOff x="4593713" y="3307756"/>
                <a:chExt cx="2178794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593713" y="3307756"/>
                  <a:ext cx="217879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4938534" y="3345651"/>
                <a:ext cx="173475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1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패키징 비전검사 시연</a:t>
                </a:r>
                <a:endPara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DB764048-1473-15B8-BB1A-7BE30248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77661" y="5506330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카메라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렌즈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조명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H/W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구성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실시간 스트리밍 영상 취득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(C# S/W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환경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0F9F33-9596-AEAC-6423-D3FBB12B7FAE}"/>
              </a:ext>
            </a:extLst>
          </p:cNvPr>
          <p:cNvGrpSpPr/>
          <p:nvPr/>
        </p:nvGrpSpPr>
        <p:grpSpPr>
          <a:xfrm>
            <a:off x="743615" y="2918255"/>
            <a:ext cx="3884988" cy="2938338"/>
            <a:chOff x="1415481" y="2404816"/>
            <a:chExt cx="3884988" cy="2938338"/>
          </a:xfrm>
        </p:grpSpPr>
        <p:pic>
          <p:nvPicPr>
            <p:cNvPr id="1026" name="Picture 2" descr="Omron Inspection Camera, 100m Probe Length, Aluminium">
              <a:extLst>
                <a:ext uri="{FF2B5EF4-FFF2-40B4-BE49-F238E27FC236}">
                  <a16:creationId xmlns:a16="http://schemas.microsoft.com/office/drawing/2014/main" id="{F6E04BED-0544-5886-D78B-9F4909F1A5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9" t="18124" r="18573" b="19053"/>
            <a:stretch/>
          </p:blipFill>
          <p:spPr bwMode="auto">
            <a:xfrm>
              <a:off x="1415481" y="2414403"/>
              <a:ext cx="2052228" cy="1187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F77E91-3606-915B-FE82-93891E918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6587" t="5723" r="5137" b="7534"/>
            <a:stretch/>
          </p:blipFill>
          <p:spPr>
            <a:xfrm>
              <a:off x="3467709" y="2404816"/>
              <a:ext cx="1832760" cy="284290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1D1243-481E-1B76-73F6-794A4DEFA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83" t="49297" r="57140"/>
            <a:stretch/>
          </p:blipFill>
          <p:spPr>
            <a:xfrm>
              <a:off x="1450943" y="3681450"/>
              <a:ext cx="1832759" cy="1661704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B87D042-2279-291E-57FD-E65DE036DB05}"/>
              </a:ext>
            </a:extLst>
          </p:cNvPr>
          <p:cNvGrpSpPr/>
          <p:nvPr/>
        </p:nvGrpSpPr>
        <p:grpSpPr>
          <a:xfrm>
            <a:off x="5245833" y="2074612"/>
            <a:ext cx="5421316" cy="4521077"/>
            <a:chOff x="5245833" y="2074612"/>
            <a:chExt cx="5421316" cy="45210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D97F71-F235-CCB8-FEAD-C6EAFD37081B}"/>
                </a:ext>
              </a:extLst>
            </p:cNvPr>
            <p:cNvGrpSpPr/>
            <p:nvPr/>
          </p:nvGrpSpPr>
          <p:grpSpPr>
            <a:xfrm>
              <a:off x="5245833" y="2074612"/>
              <a:ext cx="5421316" cy="4521077"/>
              <a:chOff x="4876504" y="2026729"/>
              <a:chExt cx="5421316" cy="4557872"/>
            </a:xfrm>
          </p:grpSpPr>
          <p:pic>
            <p:nvPicPr>
              <p:cNvPr id="20" name="그림 19" descr="텍스트, 스크린샷, 소프트웨어, 디스플레이이(가) 표시된 사진">
                <a:extLst>
                  <a:ext uri="{FF2B5EF4-FFF2-40B4-BE49-F238E27FC236}">
                    <a16:creationId xmlns:a16="http://schemas.microsoft.com/office/drawing/2014/main" id="{620FE698-3968-0696-15DB-57F774EA5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504" y="2026729"/>
                <a:ext cx="5421316" cy="455787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BD39D75-B952-331D-72CD-0D478E06A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9875" y="2338998"/>
                <a:ext cx="3348371" cy="2368573"/>
              </a:xfrm>
              <a:prstGeom prst="rect">
                <a:avLst/>
              </a:prstGeom>
            </p:spPr>
          </p:pic>
        </p:grpSp>
        <p:pic>
          <p:nvPicPr>
            <p:cNvPr id="31" name="그림 30" descr="텍스트, 스크린샷, 소프트웨어, 디스플레이이(가) 표시된 사진">
              <a:extLst>
                <a:ext uri="{FF2B5EF4-FFF2-40B4-BE49-F238E27FC236}">
                  <a16:creationId xmlns:a16="http://schemas.microsoft.com/office/drawing/2014/main" id="{7BF96769-2FB4-3D07-7D19-B46CD916C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" t="9995" r="38397" b="37119"/>
            <a:stretch/>
          </p:blipFill>
          <p:spPr>
            <a:xfrm>
              <a:off x="5407680" y="4797152"/>
              <a:ext cx="3289896" cy="1559088"/>
            </a:xfrm>
            <a:prstGeom prst="rect">
              <a:avLst/>
            </a:prstGeom>
          </p:spPr>
        </p:pic>
        <p:pic>
          <p:nvPicPr>
            <p:cNvPr id="33" name="그림 32" descr="텍스트, 스크린샷, 소프트웨어, 디스플레이이(가) 표시된 사진">
              <a:extLst>
                <a:ext uri="{FF2B5EF4-FFF2-40B4-BE49-F238E27FC236}">
                  <a16:creationId xmlns:a16="http://schemas.microsoft.com/office/drawing/2014/main" id="{A64457D5-EC16-C6E1-7088-B98875AC9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" t="9995" r="38397" b="37119"/>
            <a:stretch/>
          </p:blipFill>
          <p:spPr>
            <a:xfrm>
              <a:off x="8705897" y="4572425"/>
              <a:ext cx="1818595" cy="1559088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4ED41A7-E445-849F-BC78-7A4926F17744}"/>
              </a:ext>
            </a:extLst>
          </p:cNvPr>
          <p:cNvSpPr/>
          <p:nvPr/>
        </p:nvSpPr>
        <p:spPr>
          <a:xfrm>
            <a:off x="4687055" y="4194889"/>
            <a:ext cx="439112" cy="4586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Rule-based 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QR Code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인식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(Open </a:t>
              </a:r>
              <a:r>
                <a:rPr lang="en-US" altLang="ko-KR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eVision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- Tool)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7DB0EF-FC4E-73BD-00D0-AB7FCAFDD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7283" y="2850116"/>
            <a:ext cx="4838783" cy="3287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70E8B-D6D5-E3E6-E6AB-8CFCA62B5EC9}"/>
              </a:ext>
            </a:extLst>
          </p:cNvPr>
          <p:cNvSpPr txBox="1"/>
          <p:nvPr/>
        </p:nvSpPr>
        <p:spPr>
          <a:xfrm>
            <a:off x="875420" y="2179484"/>
            <a:ext cx="2772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QR Code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</a:t>
            </a:r>
          </a:p>
        </p:txBody>
      </p:sp>
      <p:pic>
        <p:nvPicPr>
          <p:cNvPr id="26" name="그림 25" descr="텍스트, 그래픽, 스크린샷, 사각형이(가) 표시된 사진&#10;&#10;자동 생성된 설명">
            <a:extLst>
              <a:ext uri="{FF2B5EF4-FFF2-40B4-BE49-F238E27FC236}">
                <a16:creationId xmlns:a16="http://schemas.microsoft.com/office/drawing/2014/main" id="{86C097C5-1EDD-EE31-81A1-E042D67CC7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3" y="2850116"/>
            <a:ext cx="3810000" cy="381000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5824541-0F83-101E-F34B-323570E87065}"/>
              </a:ext>
            </a:extLst>
          </p:cNvPr>
          <p:cNvSpPr/>
          <p:nvPr/>
        </p:nvSpPr>
        <p:spPr>
          <a:xfrm>
            <a:off x="5051884" y="4206340"/>
            <a:ext cx="674921" cy="5012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Rule-based 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Match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OCR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인식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(Open </a:t>
              </a:r>
              <a:r>
                <a:rPr lang="en-US" altLang="ko-KR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eVision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- Tool)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70E8B-D6D5-E3E6-E6AB-8CFCA62B5EC9}"/>
              </a:ext>
            </a:extLst>
          </p:cNvPr>
          <p:cNvSpPr txBox="1"/>
          <p:nvPr/>
        </p:nvSpPr>
        <p:spPr>
          <a:xfrm>
            <a:off x="875420" y="2179484"/>
            <a:ext cx="3492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 + OCR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5824541-0F83-101E-F34B-323570E87065}"/>
              </a:ext>
            </a:extLst>
          </p:cNvPr>
          <p:cNvSpPr/>
          <p:nvPr/>
        </p:nvSpPr>
        <p:spPr>
          <a:xfrm>
            <a:off x="5256584" y="4303486"/>
            <a:ext cx="674921" cy="5012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60B733-5BE0-6DEB-4958-94603D8B9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41608"/>
            <a:ext cx="5195900" cy="3059967"/>
          </a:xfrm>
          <a:prstGeom prst="rect">
            <a:avLst/>
          </a:prstGeom>
        </p:spPr>
      </p:pic>
      <p:pic>
        <p:nvPicPr>
          <p:cNvPr id="23" name="그림 22" descr="텍스트, 전자제품, 스크린샷, 디스플레이이(가) 표시된 사진">
            <a:extLst>
              <a:ext uri="{FF2B5EF4-FFF2-40B4-BE49-F238E27FC236}">
                <a16:creationId xmlns:a16="http://schemas.microsoft.com/office/drawing/2014/main" id="{65B83AC9-E9B4-6BD7-08B6-0BBB14429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33" y="2760625"/>
            <a:ext cx="2811711" cy="3300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693F0D-64D6-FA06-6BEE-6753D8857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919" y="2760624"/>
            <a:ext cx="3086271" cy="33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5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1200902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Deep-Learning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Locate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위치탐색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(Deep Learning Studio – Tool)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0" name="그림 19" descr="스크린샷, 소프트웨어, 멀티미디어 소프트웨어, 텍스트이(가) 표시된 사진">
            <a:extLst>
              <a:ext uri="{FF2B5EF4-FFF2-40B4-BE49-F238E27FC236}">
                <a16:creationId xmlns:a16="http://schemas.microsoft.com/office/drawing/2014/main" id="{F320E771-3B63-DE8D-A23B-AE14E8C22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2" y="1975838"/>
            <a:ext cx="9906678" cy="48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0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9977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1200902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Deep-Learning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학습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– </a:t>
              </a:r>
              <a:r>
                <a:rPr lang="en-US" altLang="ko-KR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DataSet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수집 및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Object 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라벨링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(ROI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설정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 descr="스크린샷, 텍스트, 소프트웨어, 멀티미디어 소프트웨어이(가) 표시된 사진">
            <a:extLst>
              <a:ext uri="{FF2B5EF4-FFF2-40B4-BE49-F238E27FC236}">
                <a16:creationId xmlns:a16="http://schemas.microsoft.com/office/drawing/2014/main" id="{352557CA-CD32-C6CB-DF81-BB452DA12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5" y="1974298"/>
            <a:ext cx="10367793" cy="48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686</Words>
  <Application>Microsoft Office PowerPoint</Application>
  <PresentationFormat>와이드스크린</PresentationFormat>
  <Paragraphs>142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맑은 고딕 Semilight</vt:lpstr>
      <vt:lpstr>세방고딕 Bold</vt:lpstr>
      <vt:lpstr>세방고딕 Regular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aischool132</cp:lastModifiedBy>
  <cp:revision>38</cp:revision>
  <dcterms:created xsi:type="dcterms:W3CDTF">2023-12-20T03:00:25Z</dcterms:created>
  <dcterms:modified xsi:type="dcterms:W3CDTF">2024-04-29T10:09:49Z</dcterms:modified>
</cp:coreProperties>
</file>